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68" r:id="rId5"/>
    <p:sldId id="266" r:id="rId6"/>
    <p:sldId id="271" r:id="rId7"/>
    <p:sldId id="275" r:id="rId8"/>
    <p:sldId id="277" r:id="rId9"/>
    <p:sldId id="273" r:id="rId10"/>
    <p:sldId id="278" r:id="rId11"/>
    <p:sldId id="279" r:id="rId12"/>
    <p:sldId id="263" r:id="rId13"/>
  </p:sldIdLst>
  <p:sldSz cx="12192000" cy="6858000"/>
  <p:notesSz cx="6858000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00B44-5369-1947-822B-13C7F33A6B58}">
          <p14:sldIdLst>
            <p14:sldId id="256"/>
            <p14:sldId id="267"/>
            <p14:sldId id="258"/>
            <p14:sldId id="268"/>
            <p14:sldId id="266"/>
            <p14:sldId id="271"/>
            <p14:sldId id="275"/>
            <p14:sldId id="277"/>
            <p14:sldId id="273"/>
            <p14:sldId id="278"/>
            <p14:sldId id="27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BA"/>
    <a:srgbClr val="009FDF"/>
    <a:srgbClr val="11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1"/>
    <p:restoredTop sz="96327"/>
  </p:normalViewPr>
  <p:slideViewPr>
    <p:cSldViewPr snapToGrid="0">
      <p:cViewPr>
        <p:scale>
          <a:sx n="100" d="100"/>
          <a:sy n="100" d="100"/>
        </p:scale>
        <p:origin x="437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8F64-561C-2425-BD8D-2E6D2CA1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23295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9EAC-AEA0-56BC-4837-5FB92106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23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5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4F23-1432-096A-5986-F0AA4BDC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57307-AFBD-C79E-0CBA-FB7A49026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561C-4B24-B03F-0B8B-C4A70995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C77A-FE1B-DB6A-D48F-F4F2D28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A936-58D7-8C21-C778-AB910D9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2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A2A97-1FFB-BE7B-5821-F719E7EEB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3DCA7-552A-00C9-33A1-32BD1402F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EBAE-F81D-197F-5269-03840A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0CBB2-52AC-5FC2-EEA7-7601032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C2AC-6E0E-89A8-31D3-AF71F0CA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12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B84E-A6D3-E1BF-2DFA-D72E0D7C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38FE-9399-F591-49A9-BF417F63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5C60-E20F-01CE-9AE4-EC78439A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B70D-CE61-394B-6A85-2210325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D65BD-F406-8A2E-8363-324037A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4D0A5-3EA2-3A12-8CC3-645E28C8B8F5}"/>
              </a:ext>
            </a:extLst>
          </p:cNvPr>
          <p:cNvGrpSpPr/>
          <p:nvPr userDrawn="1"/>
        </p:nvGrpSpPr>
        <p:grpSpPr>
          <a:xfrm>
            <a:off x="2858051" y="5734374"/>
            <a:ext cx="9333949" cy="650932"/>
            <a:chOff x="2858051" y="5734374"/>
            <a:chExt cx="9333949" cy="650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AE6BC-9A2F-7F6E-F9BA-538FBF47D89B}"/>
                </a:ext>
              </a:extLst>
            </p:cNvPr>
            <p:cNvSpPr/>
            <p:nvPr/>
          </p:nvSpPr>
          <p:spPr>
            <a:xfrm rot="5400000">
              <a:off x="7199559" y="1392866"/>
              <a:ext cx="650932" cy="9333948"/>
            </a:xfrm>
            <a:prstGeom prst="rect">
              <a:avLst/>
            </a:prstGeom>
            <a:gradFill>
              <a:gsLst>
                <a:gs pos="500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3C921D-8546-FBEC-0EB9-DFD940F16D8B}"/>
                </a:ext>
              </a:extLst>
            </p:cNvPr>
            <p:cNvSpPr/>
            <p:nvPr/>
          </p:nvSpPr>
          <p:spPr>
            <a:xfrm>
              <a:off x="9573777" y="6176963"/>
              <a:ext cx="2618223" cy="208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90F84A5-1034-B091-D58E-535DAF34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905DBB-049A-2172-64E1-3262204B8B11}"/>
              </a:ext>
            </a:extLst>
          </p:cNvPr>
          <p:cNvSpPr/>
          <p:nvPr userDrawn="1"/>
        </p:nvSpPr>
        <p:spPr>
          <a:xfrm>
            <a:off x="5238428" y="1"/>
            <a:ext cx="6953572" cy="638530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644ED-0995-3126-EAF9-B4F656442443}"/>
              </a:ext>
            </a:extLst>
          </p:cNvPr>
          <p:cNvSpPr/>
          <p:nvPr userDrawn="1"/>
        </p:nvSpPr>
        <p:spPr>
          <a:xfrm rot="5400000">
            <a:off x="6062719" y="3795398"/>
            <a:ext cx="3974123" cy="2151086"/>
          </a:xfrm>
          <a:prstGeom prst="rect">
            <a:avLst/>
          </a:prstGeom>
          <a:gradFill>
            <a:gsLst>
              <a:gs pos="71010">
                <a:srgbClr val="0C49BA"/>
              </a:gs>
              <a:gs pos="0">
                <a:schemeClr val="accent2">
                  <a:alpha val="0"/>
                </a:schemeClr>
              </a:gs>
              <a:gs pos="9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BBC46-FE2F-BA8D-0AF5-4B7A6F55A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4237" y="4706913"/>
            <a:ext cx="2151087" cy="21510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A9BE3F-8ADA-7D34-2125-470B621C6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954" y="1828649"/>
            <a:ext cx="2228578" cy="2387600"/>
          </a:xfrm>
        </p:spPr>
        <p:txBody>
          <a:bodyPr anchor="b">
            <a:noAutofit/>
          </a:bodyPr>
          <a:lstStyle>
            <a:lvl1pPr algn="l">
              <a:defRPr sz="13800" b="1"/>
            </a:lvl1pPr>
          </a:lstStyle>
          <a:p>
            <a:r>
              <a:rPr lang="en-GB" dirty="0"/>
              <a:t>0</a:t>
            </a:r>
            <a:endParaRPr lang="x-non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4F0B8B-1AB3-1A87-B9F4-41A5DF52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954" y="4419315"/>
            <a:ext cx="4923295" cy="1363141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FAD1F-1DBD-8417-A6A2-0F772E4A5242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27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8F23DC-D39A-60CA-75B6-7C8F86D3E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3DFA5-230F-9D37-5DF3-D84978BF4A77}"/>
              </a:ext>
            </a:extLst>
          </p:cNvPr>
          <p:cNvSpPr/>
          <p:nvPr userDrawn="1"/>
        </p:nvSpPr>
        <p:spPr>
          <a:xfrm rot="5400000">
            <a:off x="9101051" y="3767056"/>
            <a:ext cx="5212079" cy="969818"/>
          </a:xfrm>
          <a:prstGeom prst="rect">
            <a:avLst/>
          </a:prstGeom>
          <a:gradFill>
            <a:gsLst>
              <a:gs pos="33000">
                <a:schemeClr val="accent2">
                  <a:alpha val="0"/>
                </a:schemeClr>
              </a:gs>
              <a:gs pos="99000">
                <a:schemeClr val="accent2">
                  <a:alpha val="9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AD5B1-612A-9179-8EB0-A76593E7B0C3}"/>
              </a:ext>
            </a:extLst>
          </p:cNvPr>
          <p:cNvSpPr/>
          <p:nvPr userDrawn="1"/>
        </p:nvSpPr>
        <p:spPr>
          <a:xfrm rot="5400000">
            <a:off x="9060872" y="3253052"/>
            <a:ext cx="4738251" cy="152399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FAC64-F963-43F7-EC91-EC3A58419E90}"/>
              </a:ext>
            </a:extLst>
          </p:cNvPr>
          <p:cNvSpPr/>
          <p:nvPr userDrawn="1"/>
        </p:nvSpPr>
        <p:spPr>
          <a:xfrm>
            <a:off x="11222180" y="5212075"/>
            <a:ext cx="969819" cy="972632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BC651-C404-B720-38B8-7B7C971CB533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10179-C19D-EAD6-85D9-69CE999F1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8982" y="5207616"/>
            <a:ext cx="933018" cy="9419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EAC4E98-AC61-DBF2-B3E0-D44510092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171-C467-EA6E-6272-466C00F5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F787E-7505-E2FA-296C-59EB1827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BC59B-84AC-9F2B-06A6-185B391E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4B206-D1CC-9BBB-019C-834256B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7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1201A-B47D-3285-0478-7E9BD28E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7E397-6133-9EEC-0AF9-4487A0CD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D2BE-94F1-E449-6C41-F142415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34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301B-222C-FA56-B002-FD20BCAE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902E-657E-B399-6767-EB0BD0FA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D4297-1FB6-86E3-D512-6A627F144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53EB-679A-B13C-6E57-131B6B42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0B92-AED0-007D-E494-7E79E11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B40D-1631-AF8C-81ED-A9D9025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1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66BB-3EC2-D0B2-A68A-3EBE7799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F486-379F-F3B9-DEB3-1EDFD6C3B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DD915-6B4C-7AFE-122B-99607D9A1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322F-E89D-E431-0AD4-4B6048BA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A6C14-56CE-AC9A-27B8-F0AC89F1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AF03-05D8-8E86-D753-6B811E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74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30C0E-A150-FC43-E64B-4A3B5445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DCC0-12BE-F9B9-2CCA-DB0BD219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4D36-576D-60EB-A4F1-A9CECDE9A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D607-FCA0-A44A-9EFD-D91532FF0F11}" type="datetimeFigureOut">
              <a:rPr lang="x-none" smtClean="0"/>
              <a:pPr/>
              <a:t>8/4/2024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8F5D-4110-EAE2-E923-FB66CFB2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B04E-97F9-F100-96A8-1C8BC5F7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de.g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978FF7-0393-3011-9447-2A59FEFDD616}"/>
              </a:ext>
            </a:extLst>
          </p:cNvPr>
          <p:cNvSpPr txBox="1"/>
          <p:nvPr/>
        </p:nvSpPr>
        <p:spPr>
          <a:xfrm>
            <a:off x="5707117" y="1907628"/>
            <a:ext cx="6006662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Chambre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de Commerce &amp;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d’Industrie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France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Grèce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&amp;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 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Comité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Fiscal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WEBINA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Ι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R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Ε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FISCAL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Δευτέρα, 8 Απριλίου 2024</a:t>
            </a:r>
          </a:p>
          <a:p>
            <a:pPr algn="ctr">
              <a:lnSpc>
                <a:spcPct val="150000"/>
              </a:lnSpc>
            </a:pPr>
            <a:endParaRPr lang="el-GR" sz="2000" b="1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ΝΕΑ ΣΥΜΒΑΣΗ ΑΠΟΦΥΓΗΣ ΔΙΠΛΗΣ ΦΟΡΟΛΟΓΙΑΣ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ΕΛΛΑΔΑΣ – ΓΑΛΛΙΑΣ</a:t>
            </a:r>
          </a:p>
          <a:p>
            <a:pPr>
              <a:lnSpc>
                <a:spcPct val="150000"/>
              </a:lnSpc>
            </a:pPr>
            <a:endParaRPr lang="el-GR" sz="2000" b="1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Γιώργος Φάκος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9BE13-F741-87CF-B8CE-E2BCCDBC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96759" y="-14544"/>
            <a:ext cx="3495241" cy="22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F9F0E-18C3-CC46-0ECF-E993C8EF650B}"/>
              </a:ext>
            </a:extLst>
          </p:cNvPr>
          <p:cNvGrpSpPr/>
          <p:nvPr/>
        </p:nvGrpSpPr>
        <p:grpSpPr>
          <a:xfrm>
            <a:off x="0" y="0"/>
            <a:ext cx="5895217" cy="6858003"/>
            <a:chOff x="-2" y="-2"/>
            <a:chExt cx="5895217" cy="6858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125D00-2738-7A73-FF95-A7D0C8F87BA3}"/>
                </a:ext>
              </a:extLst>
            </p:cNvPr>
            <p:cNvSpPr/>
            <p:nvPr/>
          </p:nvSpPr>
          <p:spPr>
            <a:xfrm>
              <a:off x="1270055" y="-2"/>
              <a:ext cx="3706574" cy="6023707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8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0FB139-728C-16A2-AF44-871FB3700809}"/>
                </a:ext>
              </a:extLst>
            </p:cNvPr>
            <p:cNvSpPr/>
            <p:nvPr/>
          </p:nvSpPr>
          <p:spPr>
            <a:xfrm rot="5400000">
              <a:off x="-641155" y="3525031"/>
              <a:ext cx="3974123" cy="2691818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593F6F-9A45-C9EC-DE73-ADE96CCB02B1}"/>
                </a:ext>
              </a:extLst>
            </p:cNvPr>
            <p:cNvSpPr/>
            <p:nvPr/>
          </p:nvSpPr>
          <p:spPr>
            <a:xfrm>
              <a:off x="2691816" y="6023705"/>
              <a:ext cx="3203399" cy="363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3EBE31-DA69-4BA9-38B2-1E6408C56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18" y="3738894"/>
            <a:ext cx="2284813" cy="22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4555B2E-C822-43C6-913A-21BCCC3A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31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5A9C47-3BEC-4EEA-A732-6DB6D346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31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3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12">
            <a:extLst>
              <a:ext uri="{FF2B5EF4-FFF2-40B4-BE49-F238E27FC236}">
                <a16:creationId xmlns:a16="http://schemas.microsoft.com/office/drawing/2014/main" id="{0CADA15D-1811-FB9B-D4CC-D05CEF141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747" y="2290500"/>
            <a:ext cx="3756500" cy="1319304"/>
          </a:xfrm>
        </p:spPr>
        <p:txBody>
          <a:bodyPr anchor="ctr">
            <a:normAutofit/>
          </a:bodyPr>
          <a:lstStyle/>
          <a:p>
            <a:r>
              <a:rPr lang="el-GR" sz="4000" b="1" dirty="0"/>
              <a:t>Ευχαριστούμε!</a:t>
            </a:r>
            <a:endParaRPr lang="en-GB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83D515-BF29-DD72-2CA3-74486E3B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1078" y="3666931"/>
            <a:ext cx="3189839" cy="205577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FA4ABD-5068-050E-08E0-1A7587B0F9E5}"/>
              </a:ext>
            </a:extLst>
          </p:cNvPr>
          <p:cNvSpPr/>
          <p:nvPr/>
        </p:nvSpPr>
        <p:spPr>
          <a:xfrm rot="5400000">
            <a:off x="9670730" y="754348"/>
            <a:ext cx="650932" cy="4391608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FDF182-1D90-F161-D4F5-644E1765A83E}"/>
              </a:ext>
            </a:extLst>
          </p:cNvPr>
          <p:cNvSpPr/>
          <p:nvPr/>
        </p:nvSpPr>
        <p:spPr>
          <a:xfrm rot="16200000">
            <a:off x="1734106" y="890580"/>
            <a:ext cx="650932" cy="4119146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086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E62FC3-CA74-4B60-A64B-54890840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415925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dirty="0"/>
              <a:t>Έκδοση</a:t>
            </a:r>
            <a:r>
              <a:rPr lang="el-GR" sz="2800" b="1" dirty="0"/>
              <a:t> Π</a:t>
            </a:r>
            <a:r>
              <a:rPr lang="el-GR" sz="2800" dirty="0"/>
              <a:t>ιστοποιητικού </a:t>
            </a:r>
            <a:r>
              <a:rPr lang="el-GR" sz="2800" b="1" dirty="0"/>
              <a:t>Φ</a:t>
            </a:r>
            <a:r>
              <a:rPr lang="el-GR" sz="2800" dirty="0"/>
              <a:t>ορολογικής </a:t>
            </a:r>
            <a:r>
              <a:rPr lang="el-GR" sz="2800" b="1" dirty="0"/>
              <a:t>Κ</a:t>
            </a:r>
            <a:r>
              <a:rPr lang="el-GR" sz="2800" dirty="0"/>
              <a:t>ατοικίας (ΠΦΚ)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0697C4-4506-4B67-A4AA-408D6155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Μέσω της ηλεκτρονικής πύλης της ΑΑΔΕ (</a:t>
            </a:r>
            <a:r>
              <a:rPr lang="el-GR" dirty="0">
                <a:hlinkClick r:id="rId2"/>
              </a:rPr>
              <a:t>www.AADE.gr</a:t>
            </a:r>
            <a:r>
              <a:rPr lang="el-GR" dirty="0"/>
              <a:t>) εκδίδονται ηλεκτρονικά για όλους τους φορολογικούς κατοίκους Ελλάδας (φυσικά, νομικά πρόσωπα ή οντότητες), τα ΠΦΚ για το τρέχον ή παρελθόντα έτη.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Οι φορολογικές διοικήσεις των δυο κρατών έχουν συμφωνήσει τα e-ΠΦΚ να γίνονται δεκτά στη Γαλλία συνοδευόμενα από τα έντυπα </a:t>
            </a:r>
            <a:r>
              <a:rPr lang="el-GR" dirty="0" err="1"/>
              <a:t>Cerfa</a:t>
            </a:r>
            <a:r>
              <a:rPr lang="el-GR" dirty="0"/>
              <a:t> 5000/1/2 συμπληρωμένα μόνο από τον δικαιούχο του εισοδήματος.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929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918201" y="186266"/>
            <a:ext cx="1034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Διαδικασία έκδοσης ΠΦΚ μέσω της ηλεκτρονικής πλατφόρμας της ΑΑΔΕ </a:t>
            </a:r>
          </a:p>
          <a:p>
            <a:pPr algn="ctr"/>
            <a:r>
              <a:rPr lang="el-GR" sz="2000" b="1" dirty="0"/>
              <a:t>για σκοπούς εφαρμογής ΣΑΔΦΕ</a:t>
            </a:r>
            <a:endParaRPr lang="x-non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159932" y="728134"/>
            <a:ext cx="9863667" cy="4847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 err="1"/>
              <a:t>myAADE</a:t>
            </a:r>
            <a:r>
              <a:rPr lang="el-GR" sz="1600" dirty="0"/>
              <a:t> 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Μητρώο και Επικοινωνία 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Πιστοποιητικό Φορολογικής Κατοικίας (ΠΦΚ)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Έκδοση νέου Πιστοποιητικού 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Πιστοποιητικό Φορολογικής Κατοικίας για σκοπούς εφαρμογής ΣΑΔΦΕ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Επιλογή ιδιότητας (φυσικό / νομικό πρόσωπο ή νομική οντότητα)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Έλεγχος στοιχείων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Επιλογή κράτους (Γαλλία) 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Έτος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Είδος εισοδήματος (π.χ. τόκοι, μερίσματα, δικαιώματα)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Προεπισκόπηση αίτησης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Υποβολή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/>
              <a:t>Έκδοση e-ΠΦΚ που φέρει ηλεκτρονική σφραγίδα και γρήγορο κώδικα ανάγνωσης (</a:t>
            </a:r>
            <a:r>
              <a:rPr lang="el-GR" sz="1600" dirty="0" err="1"/>
              <a:t>qr</a:t>
            </a:r>
            <a:r>
              <a:rPr lang="el-GR" sz="1600" dirty="0"/>
              <a:t> </a:t>
            </a:r>
            <a:r>
              <a:rPr lang="el-GR" sz="1600" dirty="0" err="1"/>
              <a:t>code</a:t>
            </a:r>
            <a:r>
              <a:rPr lang="el-GR" sz="1600" dirty="0"/>
              <a:t>).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8317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8A18CA-3191-49A0-B89E-039AF1C5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Διαδικασία έκδοσης ΠΦΚ για λοιπούς σκοπούς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5CDB9D-309D-486A-9A1F-EA250EF7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8268"/>
            <a:ext cx="10515600" cy="522869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 err="1"/>
              <a:t>myAADE</a:t>
            </a:r>
            <a:r>
              <a:rPr lang="el-GR" sz="19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Μητρώο και Επικοινωνία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Πιστοποιητικό Φορολογικής Κατοικίας (ΠΦΚ)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Έκδοση νέου Πιστοποιητικού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Πιστοποιητικό Φορολογικής Κατοικίας για λοιπούς σκοπούς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Επιλογή ιδιότητας (φυσικό / νομικό πρόσωπο ή νομική οντότητα)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Έλεγχος στοιχείων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Έτος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Είδος εισοδήματος (π.χ. συμμετοχή σε διαγωνισμό, υπογραφή σύμβασης, άνοιγμα τραπεζικού λογαριασμού, λοιπές περιπτώσεις)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Προεπισκόπηση αίτησης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Υποβολή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Έκδοση e-ΠΦΚ που φέρει ηλεκτρονική σφραγίδα και γρήγορο κώδικα ανάγνωσης (</a:t>
            </a:r>
            <a:r>
              <a:rPr lang="el-GR" sz="1900" dirty="0" err="1"/>
              <a:t>qr</a:t>
            </a:r>
            <a:r>
              <a:rPr lang="el-GR" sz="1900" dirty="0"/>
              <a:t> </a:t>
            </a:r>
            <a:r>
              <a:rPr lang="el-GR" sz="1900" dirty="0" err="1"/>
              <a:t>code</a:t>
            </a:r>
            <a:r>
              <a:rPr lang="el-GR" sz="1900" dirty="0"/>
              <a:t>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150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10C84E-063D-43CC-8862-E0DC1C3E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Σημαντική ενημέρωση</a:t>
            </a:r>
            <a:r>
              <a:rPr lang="el-GR" sz="3200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B9A0A7-8A2F-48C5-B00B-84C4FCED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67"/>
            <a:ext cx="10515600" cy="4847696"/>
          </a:xfrm>
        </p:spPr>
        <p:txBody>
          <a:bodyPr>
            <a:normAutofit/>
          </a:bodyPr>
          <a:lstStyle/>
          <a:p>
            <a:r>
              <a:rPr lang="el-GR" sz="2400" dirty="0"/>
              <a:t>Το φυσικό πρόσωπο εισέρχεται με τους προσωπικούς κωδικούς </a:t>
            </a:r>
            <a:r>
              <a:rPr lang="en-US" sz="2400" dirty="0" err="1"/>
              <a:t>TAXISnet</a:t>
            </a:r>
            <a:r>
              <a:rPr lang="el-GR" sz="2400" dirty="0"/>
              <a:t>.</a:t>
            </a:r>
          </a:p>
          <a:p>
            <a:r>
              <a:rPr lang="el-GR" sz="2400" dirty="0"/>
              <a:t>Για το νομικό πρόσωπο/οντότητα στην πλατφόρμα εισέρχεται ο νόμιμος εκπρόσωπος</a:t>
            </a:r>
            <a:r>
              <a:rPr lang="en-US" sz="2400" dirty="0"/>
              <a:t>.</a:t>
            </a:r>
            <a:endParaRPr lang="el-GR" sz="2400" dirty="0"/>
          </a:p>
          <a:p>
            <a:pPr algn="just"/>
            <a:r>
              <a:rPr lang="el-GR" sz="2400" b="1" dirty="0"/>
              <a:t>ΠΡΟΣΟΧΗ</a:t>
            </a:r>
            <a:r>
              <a:rPr lang="el-GR" sz="2400" dirty="0"/>
              <a:t>: Τα νομικά πρόσωπα/οντότητες πρέπει να αναγράφουν τη σωστή επωνυμία / διακριτικό τίτλο τους στη  λατινική γραφή για αποφυγή μη αποδοχής του </a:t>
            </a:r>
            <a:r>
              <a:rPr lang="en-US" sz="2400" dirty="0"/>
              <a:t>e</a:t>
            </a:r>
            <a:r>
              <a:rPr lang="el-GR" sz="2400" dirty="0"/>
              <a:t>-ΠΦΚ από την άλλη χώρα.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l-GR" sz="2400" dirty="0"/>
              <a:t>Ελλάδα και Γαλλία έχουν προσχωρήσει στη «Σύμβαση για την απαλλαγή ορισμένων πράξεων από την επικύρωση» (ν.4231/2014</a:t>
            </a:r>
            <a:r>
              <a:rPr lang="en-US" sz="2400" dirty="0"/>
              <a:t>,</a:t>
            </a:r>
            <a:r>
              <a:rPr lang="el-GR" sz="2400" dirty="0"/>
              <a:t> Α’ 19), συνεπώς τα ΠΦΚ φυσικών προσώπων δεν χρήζουν επισημείωσης της Σύμβασης της Χάγης (</a:t>
            </a:r>
            <a:r>
              <a:rPr lang="en-US" sz="2400" dirty="0"/>
              <a:t>apostille).</a:t>
            </a:r>
            <a:endParaRPr lang="el-GR" sz="2400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07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4F4FB1F-AADE-4E1E-8660-ADF3D379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313"/>
            <a:ext cx="12192000" cy="58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93D58B-2B88-4A70-99BD-B24AFBBA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971"/>
            <a:ext cx="12192000" cy="58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1ED36D-FB0A-4F62-B551-DBE38845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805"/>
            <a:ext cx="12192000" cy="59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C09C3E-C9E2-4750-8598-E1822C22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80"/>
            <a:ext cx="12192000" cy="57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ΑΑΔΕ colors">
      <a:dk1>
        <a:srgbClr val="112C63"/>
      </a:dk1>
      <a:lt1>
        <a:srgbClr val="FEFFFF"/>
      </a:lt1>
      <a:dk2>
        <a:srgbClr val="009FDF"/>
      </a:dk2>
      <a:lt2>
        <a:srgbClr val="E7E6E6"/>
      </a:lt2>
      <a:accent1>
        <a:srgbClr val="0C49BA"/>
      </a:accent1>
      <a:accent2>
        <a:srgbClr val="0C49BA"/>
      </a:accent2>
      <a:accent3>
        <a:srgbClr val="112C63"/>
      </a:accent3>
      <a:accent4>
        <a:srgbClr val="0B499F"/>
      </a:accent4>
      <a:accent5>
        <a:srgbClr val="009FDF"/>
      </a:accent5>
      <a:accent6>
        <a:srgbClr val="0C49BA"/>
      </a:accent6>
      <a:hlink>
        <a:srgbClr val="009FDF"/>
      </a:hlink>
      <a:folHlink>
        <a:srgbClr val="009FD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DE_Branding_pptx_template1" id="{122AE4DF-B901-BB4F-A3E1-D424BD4A44FD}" vid="{586DC34A-5417-914C-B8AB-6E0C8C24F9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364</Words>
  <Application>Microsoft Office PowerPoint</Application>
  <PresentationFormat>Ευρεία οθόνη</PresentationFormat>
  <Paragraphs>47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Noto Sans</vt:lpstr>
      <vt:lpstr>Wingdings</vt:lpstr>
      <vt:lpstr>Office Theme</vt:lpstr>
      <vt:lpstr>Παρουσίαση του PowerPoint</vt:lpstr>
      <vt:lpstr>Έκδοση Πιστοποιητικού Φορολογικής Κατοικίας (ΠΦΚ)</vt:lpstr>
      <vt:lpstr>Παρουσίαση του PowerPoint</vt:lpstr>
      <vt:lpstr>Διαδικασία έκδοσης ΠΦΚ για λοιπούς σκοπούς</vt:lpstr>
      <vt:lpstr>Σημαντική ενημέρωση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 Zografaki</dc:creator>
  <cp:lastModifiedBy>Γιώργος Φάκος 1</cp:lastModifiedBy>
  <cp:revision>48</cp:revision>
  <cp:lastPrinted>2024-04-04T14:04:52Z</cp:lastPrinted>
  <dcterms:created xsi:type="dcterms:W3CDTF">2023-02-16T11:30:03Z</dcterms:created>
  <dcterms:modified xsi:type="dcterms:W3CDTF">2024-04-07T21:30:24Z</dcterms:modified>
</cp:coreProperties>
</file>